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 Bold" panose="020B0604020202020204" charset="0"/>
      <p:regular r:id="rId11"/>
    </p:embeddedFont>
    <p:embeddedFont>
      <p:font typeface="Montserrat Light" panose="00000400000000000000" pitchFamily="2" charset="0"/>
      <p:regular r:id="rId12"/>
      <p:italic r:id="rId13"/>
    </p:embeddedFont>
    <p:embeddedFont>
      <p:font typeface="Montserrat Light Bold" panose="020B0604020202020204" charset="0"/>
      <p:regular r:id="rId14"/>
    </p:embeddedFont>
    <p:embeddedFont>
      <p:font typeface="Open Sauce" panose="020B0604020202020204" charset="0"/>
      <p:regular r:id="rId15"/>
    </p:embeddedFont>
    <p:embeddedFont>
      <p:font typeface="Oswald" panose="00000500000000000000" pitchFamily="2" charset="0"/>
      <p:regular r:id="rId16"/>
      <p:bold r:id="rId17"/>
    </p:embeddedFont>
    <p:embeddedFont>
      <p:font typeface="Oswald Bold" panose="00000800000000000000" charset="0"/>
      <p:regular r:id="rId18"/>
    </p:embeddedFont>
    <p:embeddedFont>
      <p:font typeface="Product Sans" panose="020B0703030502040203" charset="0"/>
      <p:regular r:id="rId19"/>
    </p:embeddedFont>
    <p:embeddedFont>
      <p:font typeface="Roboto Mono 1" panose="020B0604020202020204" charset="0"/>
      <p:regular r:id="rId20"/>
    </p:embeddedFont>
    <p:embeddedFont>
      <p:font typeface="Roboto Mono 2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696033" y="615245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78174" y="-6655664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631961" y="2029948"/>
            <a:ext cx="12672152" cy="157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46"/>
              </a:lnSpc>
            </a:pPr>
            <a:r>
              <a:rPr lang="en-US" sz="9309" spc="912">
                <a:solidFill>
                  <a:srgbClr val="231F20"/>
                </a:solidFill>
                <a:latin typeface="Oswald Bold"/>
              </a:rPr>
              <a:t>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6292" y="613999"/>
            <a:ext cx="5131616" cy="157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47"/>
              </a:lnSpc>
            </a:pPr>
            <a:r>
              <a:rPr lang="en-US" sz="9309" spc="912">
                <a:solidFill>
                  <a:srgbClr val="231F20"/>
                </a:solidFill>
                <a:latin typeface="Oswald Bold"/>
              </a:rPr>
              <a:t>BTP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292" y="5271510"/>
            <a:ext cx="9985518" cy="27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6"/>
              </a:lnSpc>
            </a:pPr>
            <a:r>
              <a:rPr lang="en-US" sz="5359" spc="525">
                <a:solidFill>
                  <a:srgbClr val="231F20"/>
                </a:solidFill>
                <a:latin typeface="Oswald Bold"/>
              </a:rPr>
              <a:t>CAMPUS PLACEMENTS ONLINE DIGITISATION &amp; AUTOMATION PLATFORM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24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71381" y="560181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584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258491" y="2433362"/>
            <a:ext cx="10485910" cy="2395518"/>
            <a:chOff x="0" y="0"/>
            <a:chExt cx="4017606" cy="9178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17606" cy="917827"/>
            </a:xfrm>
            <a:custGeom>
              <a:avLst/>
              <a:gdLst/>
              <a:ahLst/>
              <a:cxnLst/>
              <a:rect l="l" t="t" r="r" b="b"/>
              <a:pathLst>
                <a:path w="4017606" h="917827">
                  <a:moveTo>
                    <a:pt x="15505" y="0"/>
                  </a:moveTo>
                  <a:lnTo>
                    <a:pt x="4002101" y="0"/>
                  </a:lnTo>
                  <a:cubicBezTo>
                    <a:pt x="4010664" y="0"/>
                    <a:pt x="4017606" y="6942"/>
                    <a:pt x="4017606" y="15505"/>
                  </a:cubicBezTo>
                  <a:lnTo>
                    <a:pt x="4017606" y="902322"/>
                  </a:lnTo>
                  <a:cubicBezTo>
                    <a:pt x="4017606" y="910885"/>
                    <a:pt x="4010664" y="917827"/>
                    <a:pt x="4002101" y="917827"/>
                  </a:cubicBezTo>
                  <a:lnTo>
                    <a:pt x="15505" y="917827"/>
                  </a:lnTo>
                  <a:cubicBezTo>
                    <a:pt x="6942" y="917827"/>
                    <a:pt x="0" y="910885"/>
                    <a:pt x="0" y="902322"/>
                  </a:cubicBezTo>
                  <a:lnTo>
                    <a:pt x="0" y="15505"/>
                  </a:lnTo>
                  <a:cubicBezTo>
                    <a:pt x="0" y="6942"/>
                    <a:pt x="6942" y="0"/>
                    <a:pt x="15505" y="0"/>
                  </a:cubicBezTo>
                  <a:close/>
                </a:path>
              </a:pathLst>
            </a:custGeom>
            <a:solidFill>
              <a:srgbClr val="EFEFEF"/>
            </a:solidFill>
            <a:ln w="28575" cap="rnd">
              <a:solidFill>
                <a:srgbClr val="CCCCC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17606" cy="93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155448" y="693524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t="-8649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258491" y="5345304"/>
            <a:ext cx="10485910" cy="1589937"/>
            <a:chOff x="0" y="0"/>
            <a:chExt cx="4017606" cy="6091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17606" cy="609173"/>
            </a:xfrm>
            <a:custGeom>
              <a:avLst/>
              <a:gdLst/>
              <a:ahLst/>
              <a:cxnLst/>
              <a:rect l="l" t="t" r="r" b="b"/>
              <a:pathLst>
                <a:path w="4017606" h="609173">
                  <a:moveTo>
                    <a:pt x="15505" y="0"/>
                  </a:moveTo>
                  <a:lnTo>
                    <a:pt x="4002101" y="0"/>
                  </a:lnTo>
                  <a:cubicBezTo>
                    <a:pt x="4010664" y="0"/>
                    <a:pt x="4017606" y="6942"/>
                    <a:pt x="4017606" y="15505"/>
                  </a:cubicBezTo>
                  <a:lnTo>
                    <a:pt x="4017606" y="593669"/>
                  </a:lnTo>
                  <a:cubicBezTo>
                    <a:pt x="4017606" y="602232"/>
                    <a:pt x="4010664" y="609173"/>
                    <a:pt x="4002101" y="609173"/>
                  </a:cubicBezTo>
                  <a:lnTo>
                    <a:pt x="15505" y="609173"/>
                  </a:lnTo>
                  <a:cubicBezTo>
                    <a:pt x="6942" y="609173"/>
                    <a:pt x="0" y="602232"/>
                    <a:pt x="0" y="593669"/>
                  </a:cubicBezTo>
                  <a:lnTo>
                    <a:pt x="0" y="15505"/>
                  </a:lnTo>
                  <a:cubicBezTo>
                    <a:pt x="0" y="6942"/>
                    <a:pt x="6942" y="0"/>
                    <a:pt x="15505" y="0"/>
                  </a:cubicBezTo>
                  <a:close/>
                </a:path>
              </a:pathLst>
            </a:custGeom>
            <a:solidFill>
              <a:srgbClr val="EFEFEF"/>
            </a:solidFill>
            <a:ln w="28575" cap="rnd">
              <a:solidFill>
                <a:srgbClr val="CCCCCC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017606" cy="628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691140"/>
            <a:ext cx="988428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58491" y="7394571"/>
            <a:ext cx="10485910" cy="1576080"/>
            <a:chOff x="0" y="0"/>
            <a:chExt cx="4017606" cy="6038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17606" cy="603864"/>
            </a:xfrm>
            <a:custGeom>
              <a:avLst/>
              <a:gdLst/>
              <a:ahLst/>
              <a:cxnLst/>
              <a:rect l="l" t="t" r="r" b="b"/>
              <a:pathLst>
                <a:path w="4017606" h="603864">
                  <a:moveTo>
                    <a:pt x="15505" y="0"/>
                  </a:moveTo>
                  <a:lnTo>
                    <a:pt x="4002101" y="0"/>
                  </a:lnTo>
                  <a:cubicBezTo>
                    <a:pt x="4010664" y="0"/>
                    <a:pt x="4017606" y="6942"/>
                    <a:pt x="4017606" y="15505"/>
                  </a:cubicBezTo>
                  <a:lnTo>
                    <a:pt x="4017606" y="588360"/>
                  </a:lnTo>
                  <a:cubicBezTo>
                    <a:pt x="4017606" y="596923"/>
                    <a:pt x="4010664" y="603864"/>
                    <a:pt x="4002101" y="603864"/>
                  </a:cubicBezTo>
                  <a:lnTo>
                    <a:pt x="15505" y="603864"/>
                  </a:lnTo>
                  <a:cubicBezTo>
                    <a:pt x="6942" y="603864"/>
                    <a:pt x="0" y="596923"/>
                    <a:pt x="0" y="588360"/>
                  </a:cubicBezTo>
                  <a:lnTo>
                    <a:pt x="0" y="15505"/>
                  </a:lnTo>
                  <a:cubicBezTo>
                    <a:pt x="0" y="6942"/>
                    <a:pt x="6942" y="0"/>
                    <a:pt x="15505" y="0"/>
                  </a:cubicBezTo>
                  <a:close/>
                </a:path>
              </a:pathLst>
            </a:custGeom>
            <a:solidFill>
              <a:srgbClr val="EFEFEF"/>
            </a:solidFill>
            <a:ln w="28575" cap="rnd">
              <a:solidFill>
                <a:srgbClr val="CCCCCC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017606" cy="62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666087" y="785419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258491" y="897065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t="-86495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47404" y="2902141"/>
            <a:ext cx="10108085" cy="145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231F20"/>
                </a:solidFill>
                <a:latin typeface="Open Sauce"/>
              </a:rPr>
              <a:t>Our project is a comprehensive Placement Automation Portal designed to facilitate the management of student placements in our college. It serves as a centralized platform where students can register, manage their placement information and access relevant details.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47404" y="5882463"/>
            <a:ext cx="976460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Our project aims to transform the way placements are managed in our college.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47404" y="7835144"/>
            <a:ext cx="9968243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With automation and database integration at its core, our portal offers a comprehensive solution to streamline the placement process.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76918" y="1583303"/>
            <a:ext cx="9411082" cy="8152349"/>
          </a:xfrm>
          <a:custGeom>
            <a:avLst/>
            <a:gdLst/>
            <a:ahLst/>
            <a:cxnLst/>
            <a:rect l="l" t="t" r="r" b="b"/>
            <a:pathLst>
              <a:path w="9411082" h="8152349">
                <a:moveTo>
                  <a:pt x="0" y="0"/>
                </a:moveTo>
                <a:lnTo>
                  <a:pt x="9411082" y="0"/>
                </a:lnTo>
                <a:lnTo>
                  <a:pt x="9411082" y="8152349"/>
                </a:lnTo>
                <a:lnTo>
                  <a:pt x="0" y="815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699" y="409823"/>
            <a:ext cx="9406246" cy="223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500" spc="344">
                <a:solidFill>
                  <a:srgbClr val="231F20"/>
                </a:solidFill>
                <a:latin typeface="Oswald Bold"/>
              </a:rPr>
              <a:t>PLACEMENT AUTOMATION MODULES -  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381517" y="1583303"/>
            <a:ext cx="9411082" cy="8152349"/>
          </a:xfrm>
          <a:custGeom>
            <a:avLst/>
            <a:gdLst/>
            <a:ahLst/>
            <a:cxnLst/>
            <a:rect l="l" t="t" r="r" b="b"/>
            <a:pathLst>
              <a:path w="9411082" h="8152349">
                <a:moveTo>
                  <a:pt x="9411082" y="0"/>
                </a:moveTo>
                <a:lnTo>
                  <a:pt x="0" y="0"/>
                </a:lnTo>
                <a:lnTo>
                  <a:pt x="0" y="8152349"/>
                </a:lnTo>
                <a:lnTo>
                  <a:pt x="9411082" y="8152349"/>
                </a:lnTo>
                <a:lnTo>
                  <a:pt x="94110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39422" y="1804195"/>
            <a:ext cx="1164304" cy="1177552"/>
          </a:xfrm>
          <a:custGeom>
            <a:avLst/>
            <a:gdLst/>
            <a:ahLst/>
            <a:cxnLst/>
            <a:rect l="l" t="t" r="r" b="b"/>
            <a:pathLst>
              <a:path w="1164304" h="1177552">
                <a:moveTo>
                  <a:pt x="0" y="0"/>
                </a:moveTo>
                <a:lnTo>
                  <a:pt x="1164304" y="0"/>
                </a:lnTo>
                <a:lnTo>
                  <a:pt x="1164304" y="1177552"/>
                </a:lnTo>
                <a:lnTo>
                  <a:pt x="0" y="1177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922992" y="3908798"/>
            <a:ext cx="3193270" cy="98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363636"/>
                </a:solidFill>
                <a:latin typeface="Roboto Mono 1"/>
              </a:rPr>
              <a:t>Cross</a:t>
            </a:r>
          </a:p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363636"/>
                </a:solidFill>
                <a:latin typeface="Roboto Mono 1"/>
              </a:rPr>
              <a:t>checking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61778" y="1834564"/>
            <a:ext cx="3297522" cy="102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1"/>
              </a:lnSpc>
            </a:pPr>
            <a:r>
              <a:rPr lang="en-US" sz="2929">
                <a:solidFill>
                  <a:srgbClr val="EFEFEF"/>
                </a:solidFill>
                <a:latin typeface="Roboto Mono 1"/>
              </a:rPr>
              <a:t>Registration form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142" y="5239108"/>
            <a:ext cx="274762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31F20"/>
                </a:solidFill>
                <a:latin typeface="Montserrat Light"/>
              </a:rPr>
              <a:t>PHASE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85502" y="8165748"/>
            <a:ext cx="3162159" cy="146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363636"/>
                </a:solidFill>
                <a:latin typeface="Roboto Mono 1"/>
              </a:rPr>
              <a:t>Job Notification 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94045" y="6349121"/>
            <a:ext cx="3297522" cy="102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1"/>
              </a:lnSpc>
            </a:pPr>
            <a:r>
              <a:rPr lang="en-US" sz="2929">
                <a:solidFill>
                  <a:srgbClr val="EFEFEF"/>
                </a:solidFill>
                <a:latin typeface="Roboto Mono 1"/>
              </a:rPr>
              <a:t>Master </a:t>
            </a:r>
          </a:p>
          <a:p>
            <a:pPr>
              <a:lnSpc>
                <a:spcPts val="4101"/>
              </a:lnSpc>
            </a:pPr>
            <a:r>
              <a:rPr lang="en-US" sz="2929">
                <a:solidFill>
                  <a:srgbClr val="EFEFEF"/>
                </a:solidFill>
                <a:latin typeface="Roboto Mono 1"/>
              </a:rPr>
              <a:t>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3881" y="3869104"/>
            <a:ext cx="3297522" cy="102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1"/>
              </a:lnSpc>
            </a:pPr>
            <a:r>
              <a:rPr lang="en-US" sz="2929">
                <a:solidFill>
                  <a:srgbClr val="EFEFEF"/>
                </a:solidFill>
                <a:latin typeface="Roboto Mono 1"/>
              </a:rPr>
              <a:t>Data validation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1798" y="8424940"/>
            <a:ext cx="3075260" cy="94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5"/>
              </a:lnSpc>
            </a:pPr>
            <a:r>
              <a:rPr lang="en-US" sz="2732">
                <a:solidFill>
                  <a:srgbClr val="EFEFEF"/>
                </a:solidFill>
                <a:latin typeface="Roboto Mono 1"/>
              </a:rPr>
              <a:t>Expression of Interest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2793" y="1844089"/>
            <a:ext cx="3193270" cy="98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363636"/>
                </a:solidFill>
                <a:latin typeface="Roboto Mono 1"/>
              </a:rPr>
              <a:t>Student</a:t>
            </a:r>
          </a:p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363636"/>
                </a:solidFill>
                <a:latin typeface="Roboto Mono 1"/>
              </a:rPr>
              <a:t>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5163" y="6373731"/>
            <a:ext cx="3193270" cy="98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363636"/>
                </a:solidFill>
                <a:latin typeface="Roboto Mono 1"/>
              </a:rPr>
              <a:t>Database 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86927" y="755539"/>
            <a:ext cx="3977010" cy="9112203"/>
          </a:xfrm>
          <a:custGeom>
            <a:avLst/>
            <a:gdLst/>
            <a:ahLst/>
            <a:cxnLst/>
            <a:rect l="l" t="t" r="r" b="b"/>
            <a:pathLst>
              <a:path w="3977010" h="9112203">
                <a:moveTo>
                  <a:pt x="0" y="0"/>
                </a:moveTo>
                <a:lnTo>
                  <a:pt x="3977010" y="0"/>
                </a:lnTo>
                <a:lnTo>
                  <a:pt x="3977010" y="9112204"/>
                </a:lnTo>
                <a:lnTo>
                  <a:pt x="0" y="9112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8" b="-15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746" y="750036"/>
            <a:ext cx="7241638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25"/>
              </a:lnSpc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RESGISTRATION FORM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746" y="3420768"/>
            <a:ext cx="8252691" cy="532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2" lvl="1" indent="-294701">
              <a:lnSpc>
                <a:spcPts val="3821"/>
              </a:lnSpc>
              <a:buFont typeface="Arial"/>
              <a:buChar char="•"/>
            </a:pPr>
            <a:r>
              <a:rPr lang="en-US" sz="2729" dirty="0">
                <a:solidFill>
                  <a:srgbClr val="231F20"/>
                </a:solidFill>
                <a:latin typeface="Roboto Mono 1"/>
              </a:rPr>
              <a:t>Upon opening  the website the registration form appears.</a:t>
            </a:r>
          </a:p>
          <a:p>
            <a:pPr>
              <a:lnSpc>
                <a:spcPts val="3821"/>
              </a:lnSpc>
            </a:pPr>
            <a:endParaRPr lang="en-US" sz="2729" dirty="0">
              <a:solidFill>
                <a:srgbClr val="231F20"/>
              </a:solidFill>
              <a:latin typeface="Roboto Mono 1"/>
            </a:endParaRPr>
          </a:p>
          <a:p>
            <a:pPr marL="589402" lvl="1" indent="-294701">
              <a:lnSpc>
                <a:spcPts val="3821"/>
              </a:lnSpc>
              <a:buFont typeface="Arial"/>
              <a:buChar char="•"/>
            </a:pPr>
            <a:r>
              <a:rPr lang="en-US" sz="2729" dirty="0">
                <a:solidFill>
                  <a:srgbClr val="231F20"/>
                </a:solidFill>
                <a:latin typeface="Roboto Mono 1"/>
              </a:rPr>
              <a:t>This is the mobile view of the form.</a:t>
            </a:r>
          </a:p>
          <a:p>
            <a:pPr>
              <a:lnSpc>
                <a:spcPts val="3821"/>
              </a:lnSpc>
            </a:pPr>
            <a:endParaRPr lang="en-US" sz="2729" dirty="0">
              <a:solidFill>
                <a:srgbClr val="231F20"/>
              </a:solidFill>
              <a:latin typeface="Roboto Mono 1"/>
            </a:endParaRPr>
          </a:p>
          <a:p>
            <a:pPr marL="589402" lvl="1" indent="-294701">
              <a:lnSpc>
                <a:spcPts val="3821"/>
              </a:lnSpc>
              <a:buFont typeface="Arial"/>
              <a:buChar char="•"/>
            </a:pPr>
            <a:r>
              <a:rPr lang="en-US" sz="2729" dirty="0">
                <a:solidFill>
                  <a:srgbClr val="231F20"/>
                </a:solidFill>
                <a:latin typeface="Roboto Mono 1"/>
              </a:rPr>
              <a:t>All the fields are to be filled in order for the user to move to the next step.</a:t>
            </a:r>
          </a:p>
          <a:p>
            <a:pPr>
              <a:lnSpc>
                <a:spcPts val="3821"/>
              </a:lnSpc>
            </a:pPr>
            <a:endParaRPr lang="en-US" sz="2729" dirty="0">
              <a:solidFill>
                <a:srgbClr val="231F20"/>
              </a:solidFill>
              <a:latin typeface="Roboto Mono 1"/>
            </a:endParaRPr>
          </a:p>
          <a:p>
            <a:pPr algn="just">
              <a:lnSpc>
                <a:spcPts val="3821"/>
              </a:lnSpc>
            </a:pPr>
            <a:endParaRPr lang="en-US" sz="2729" dirty="0">
              <a:solidFill>
                <a:srgbClr val="231F20"/>
              </a:solidFill>
              <a:latin typeface="Roboto Mono 1"/>
            </a:endParaRPr>
          </a:p>
          <a:p>
            <a:pPr algn="just">
              <a:lnSpc>
                <a:spcPts val="3821"/>
              </a:lnSpc>
            </a:pPr>
            <a:endParaRPr lang="en-US" sz="2729" dirty="0">
              <a:solidFill>
                <a:srgbClr val="231F20"/>
              </a:solidFill>
              <a:latin typeface="Roboto Mono 1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457576" y="573082"/>
            <a:ext cx="4635712" cy="9294661"/>
          </a:xfrm>
          <a:custGeom>
            <a:avLst/>
            <a:gdLst/>
            <a:ahLst/>
            <a:cxnLst/>
            <a:rect l="l" t="t" r="r" b="b"/>
            <a:pathLst>
              <a:path w="4635712" h="9294661">
                <a:moveTo>
                  <a:pt x="0" y="0"/>
                </a:moveTo>
                <a:lnTo>
                  <a:pt x="4635712" y="0"/>
                </a:lnTo>
                <a:lnTo>
                  <a:pt x="4635712" y="9294661"/>
                </a:lnTo>
                <a:lnTo>
                  <a:pt x="0" y="929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158215" y="9549515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5657" y="871074"/>
            <a:ext cx="7981673" cy="8544853"/>
          </a:xfrm>
          <a:custGeom>
            <a:avLst/>
            <a:gdLst/>
            <a:ahLst/>
            <a:cxnLst/>
            <a:rect l="l" t="t" r="r" b="b"/>
            <a:pathLst>
              <a:path w="7981673" h="8544853">
                <a:moveTo>
                  <a:pt x="0" y="0"/>
                </a:moveTo>
                <a:lnTo>
                  <a:pt x="7981673" y="0"/>
                </a:lnTo>
                <a:lnTo>
                  <a:pt x="7981673" y="8544852"/>
                </a:lnTo>
                <a:lnTo>
                  <a:pt x="0" y="8544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588" r="-34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70993" y="2430141"/>
            <a:ext cx="6896901" cy="432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4" lvl="1" indent="-259077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Roboto Mono 1"/>
              </a:rPr>
              <a:t>All the fields are validated, So if anything goes wrong, it alerts the user by turning that particular field box red.</a:t>
            </a:r>
          </a:p>
          <a:p>
            <a:pPr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Roboto Mono 1"/>
            </a:endParaRPr>
          </a:p>
          <a:p>
            <a:pPr marL="518154" lvl="1" indent="-259077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Roboto Mono 1"/>
              </a:rPr>
              <a:t>User can go to the next step only after all the fields are validated and filled. </a:t>
            </a:r>
          </a:p>
          <a:p>
            <a:pPr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Roboto Mono 1"/>
            </a:endParaRPr>
          </a:p>
          <a:p>
            <a:pPr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Roboto Mono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5440" y="1509894"/>
            <a:ext cx="8115300" cy="8057536"/>
          </a:xfrm>
          <a:custGeom>
            <a:avLst/>
            <a:gdLst/>
            <a:ahLst/>
            <a:cxnLst/>
            <a:rect l="l" t="t" r="r" b="b"/>
            <a:pathLst>
              <a:path w="8115300" h="8057536">
                <a:moveTo>
                  <a:pt x="0" y="0"/>
                </a:moveTo>
                <a:lnTo>
                  <a:pt x="8115300" y="0"/>
                </a:lnTo>
                <a:lnTo>
                  <a:pt x="8115300" y="8057535"/>
                </a:lnTo>
                <a:lnTo>
                  <a:pt x="0" y="8057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16" r="-2812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33403" y="1509894"/>
            <a:ext cx="7905625" cy="8057536"/>
          </a:xfrm>
          <a:custGeom>
            <a:avLst/>
            <a:gdLst/>
            <a:ahLst/>
            <a:cxnLst/>
            <a:rect l="l" t="t" r="r" b="b"/>
            <a:pathLst>
              <a:path w="7905625" h="8057536">
                <a:moveTo>
                  <a:pt x="0" y="0"/>
                </a:moveTo>
                <a:lnTo>
                  <a:pt x="7905624" y="0"/>
                </a:lnTo>
                <a:lnTo>
                  <a:pt x="7905624" y="8057535"/>
                </a:lnTo>
                <a:lnTo>
                  <a:pt x="0" y="8057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49" r="-304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2939" y="846772"/>
            <a:ext cx="839600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Mono 2"/>
              </a:rPr>
              <a:t>FURTHER FIELDS OF THE FORM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252135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045648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609050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38806" y="583996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93990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9451" y="6551914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MASTER DATA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67505" y="252135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30737" y="584128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67505" y="293990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758062" y="252135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521294" y="5841283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58062" y="293990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248619" y="252135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011851" y="5841283"/>
            <a:ext cx="501082" cy="5010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48619" y="293990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89722" y="6542254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STUDENT DASHBOARD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80279" y="6542254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ADMIN DASHBOARD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70836" y="6543666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CROSS CHECKING </a:t>
            </a:r>
          </a:p>
        </p:txBody>
      </p:sp>
      <p:sp>
        <p:nvSpPr>
          <p:cNvPr id="29" name="Freeform 29"/>
          <p:cNvSpPr/>
          <p:nvPr/>
        </p:nvSpPr>
        <p:spPr>
          <a:xfrm rot="-10799999">
            <a:off x="-3396559" y="-721163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0" y="452755"/>
            <a:ext cx="10512314" cy="88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roduct Sans"/>
              </a:rPr>
              <a:t>Phase 1 Further Implementation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93899" y="7907398"/>
            <a:ext cx="3071120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 Mono 1"/>
              </a:rPr>
              <a:t>Contains all the student’s data. 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16941" y="7907398"/>
            <a:ext cx="2555905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000000"/>
                </a:solidFill>
                <a:latin typeface="Roboto Mono 1"/>
              </a:rPr>
              <a:t>Student Controls.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07498" y="7907398"/>
            <a:ext cx="2573079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Mono 1"/>
              </a:rPr>
              <a:t>Admin Controls.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98085" y="7907398"/>
            <a:ext cx="2178080" cy="161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000000"/>
                </a:solidFill>
                <a:latin typeface="Roboto Mono 1"/>
              </a:rPr>
              <a:t>Cross Checks data from Academic Office.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37240" y="4518636"/>
            <a:ext cx="2932415" cy="2812284"/>
            <a:chOff x="0" y="0"/>
            <a:chExt cx="1075555" cy="965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965066"/>
            </a:xfrm>
            <a:custGeom>
              <a:avLst/>
              <a:gdLst/>
              <a:ahLst/>
              <a:cxnLst/>
              <a:rect l="l" t="t" r="r" b="b"/>
              <a:pathLst>
                <a:path w="1075555" h="96506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883222"/>
                  </a:lnTo>
                  <a:cubicBezTo>
                    <a:pt x="1075555" y="904929"/>
                    <a:pt x="1066932" y="925746"/>
                    <a:pt x="1051584" y="941095"/>
                  </a:cubicBezTo>
                  <a:cubicBezTo>
                    <a:pt x="1036235" y="956443"/>
                    <a:pt x="1015418" y="965066"/>
                    <a:pt x="993712" y="965066"/>
                  </a:cubicBezTo>
                  <a:lnTo>
                    <a:pt x="81844" y="965066"/>
                  </a:lnTo>
                  <a:cubicBezTo>
                    <a:pt x="36643" y="965066"/>
                    <a:pt x="0" y="928423"/>
                    <a:pt x="0" y="88322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984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1327979"/>
            <a:chOff x="0" y="0"/>
            <a:chExt cx="1075555" cy="4870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487078"/>
            </a:xfrm>
            <a:custGeom>
              <a:avLst/>
              <a:gdLst/>
              <a:ahLst/>
              <a:cxnLst/>
              <a:rect l="l" t="t" r="r" b="b"/>
              <a:pathLst>
                <a:path w="1075555" h="487078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405234"/>
                  </a:lnTo>
                  <a:cubicBezTo>
                    <a:pt x="1075555" y="450435"/>
                    <a:pt x="1038913" y="487078"/>
                    <a:pt x="993712" y="487078"/>
                  </a:cubicBezTo>
                  <a:lnTo>
                    <a:pt x="81844" y="487078"/>
                  </a:lnTo>
                  <a:cubicBezTo>
                    <a:pt x="60137" y="487078"/>
                    <a:pt x="39320" y="478455"/>
                    <a:pt x="23971" y="463107"/>
                  </a:cubicBezTo>
                  <a:cubicBezTo>
                    <a:pt x="8623" y="447758"/>
                    <a:pt x="0" y="426941"/>
                    <a:pt x="0" y="405234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50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390900"/>
            <a:ext cx="2932415" cy="2657000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836286" y="1125765"/>
            <a:ext cx="8869746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0"/>
              </a:lnSpc>
              <a:spcBef>
                <a:spcPct val="0"/>
              </a:spcBef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PLACEMENT PROCESS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REGISTRATION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593820"/>
            <a:ext cx="2534389" cy="200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100F0D"/>
                </a:solidFill>
                <a:latin typeface="Montserrat Light Bold"/>
              </a:rPr>
              <a:t>Students eligible for placement will get the mail and can register for the same using student dashboard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PLACEMENT PROCESS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236" y="4649901"/>
            <a:ext cx="2534389" cy="264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 dirty="0">
                <a:solidFill>
                  <a:srgbClr val="100F0D"/>
                </a:solidFill>
                <a:latin typeface="Montserrat Light Bold"/>
              </a:rPr>
              <a:t>Admin will add processes Ex. coding round 1 along with time and venue if offline which will be sent to the student automatically.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 SELECTED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97584" y="3566807"/>
            <a:ext cx="2534389" cy="197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 dirty="0">
                <a:solidFill>
                  <a:srgbClr val="100F0D"/>
                </a:solidFill>
                <a:latin typeface="Montserrat Light Bold"/>
              </a:rPr>
              <a:t>Once the student is selected, the data will be saved in the master database along with the package details.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7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 dirty="0">
                <a:solidFill>
                  <a:srgbClr val="100F0D"/>
                </a:solidFill>
                <a:latin typeface="Montserrat Light"/>
              </a:rPr>
              <a:t>Once a company registered for the placement in the college, the complete process will be -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6296255" y="545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41488" y="-937865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6313" y="422008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TEAM MEMBERS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5448" y="4575805"/>
            <a:ext cx="8349140" cy="6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027">
                <a:solidFill>
                  <a:srgbClr val="231F20"/>
                </a:solidFill>
                <a:latin typeface="Roboto Mono 2"/>
              </a:rPr>
              <a:t>Abhishek - S20210010004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609" y="6501716"/>
            <a:ext cx="8349140" cy="6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027">
                <a:solidFill>
                  <a:srgbClr val="231F20"/>
                </a:solidFill>
                <a:latin typeface="Roboto Mono 2"/>
              </a:rPr>
              <a:t>Avinash - S20210010095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663" y="5538701"/>
            <a:ext cx="8465032" cy="6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027">
                <a:solidFill>
                  <a:srgbClr val="231F20"/>
                </a:solidFill>
                <a:latin typeface="Roboto Mono 2"/>
              </a:rPr>
              <a:t>Rishabh - S20210010192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327</Words>
  <Application>Microsoft Office PowerPoint</Application>
  <PresentationFormat>Custom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Oswald Bold</vt:lpstr>
      <vt:lpstr>Calibri</vt:lpstr>
      <vt:lpstr>Roboto Mono 1</vt:lpstr>
      <vt:lpstr>Montserrat Light Bold</vt:lpstr>
      <vt:lpstr>Montserrat Light</vt:lpstr>
      <vt:lpstr>Product Sans</vt:lpstr>
      <vt:lpstr>Arial</vt:lpstr>
      <vt:lpstr>Roboto Mono 2</vt:lpstr>
      <vt:lpstr>Open Sauce</vt:lpstr>
      <vt:lpstr>Oswald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btp</dc:title>
  <cp:lastModifiedBy>Avinash Naik</cp:lastModifiedBy>
  <cp:revision>4</cp:revision>
  <dcterms:created xsi:type="dcterms:W3CDTF">2006-08-16T00:00:00Z</dcterms:created>
  <dcterms:modified xsi:type="dcterms:W3CDTF">2024-02-02T08:17:10Z</dcterms:modified>
  <dc:identifier>DAF7itTVeXc</dc:identifier>
</cp:coreProperties>
</file>